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5" r:id="rId2"/>
    <p:sldId id="308" r:id="rId3"/>
    <p:sldId id="310" r:id="rId4"/>
    <p:sldId id="311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8" r:id="rId19"/>
    <p:sldId id="329" r:id="rId20"/>
    <p:sldId id="296" r:id="rId21"/>
    <p:sldId id="313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6FB"/>
    <a:srgbClr val="802E9B"/>
    <a:srgbClr val="B51B82"/>
    <a:srgbClr val="952895"/>
    <a:srgbClr val="AB218D"/>
    <a:srgbClr val="6B9730"/>
    <a:srgbClr val="C5E0B4"/>
    <a:srgbClr val="4B4B4B"/>
    <a:srgbClr val="434343"/>
    <a:srgbClr val="5D89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09" autoAdjust="0"/>
    <p:restoredTop sz="94516" autoAdjust="0"/>
  </p:normalViewPr>
  <p:slideViewPr>
    <p:cSldViewPr showGuides="1">
      <p:cViewPr>
        <p:scale>
          <a:sx n="143" d="100"/>
          <a:sy n="143" d="100"/>
        </p:scale>
        <p:origin x="-96" y="13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7725D-055D-40E5-8801-895886D3A22D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D40F4-8B6B-4883-A50B-846E9D2990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003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00951-6301-4B70-A4B0-FA36E45FB3EF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DC603-4CF0-4A35-908D-CC25F9E983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7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677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94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076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959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482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C603-4CF0-4A35-908D-CC25F9E9835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0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90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4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34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4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80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11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54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72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22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53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21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566B4-70B4-4C39-B0CD-1328A882E0C1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4F89B-5776-4326-A413-2CAC94E8E3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2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2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3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4.emf"/><Relationship Id="rId7" Type="http://schemas.openxmlformats.org/officeDocument/2006/relationships/image" Target="../media/image3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3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3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4.emf"/><Relationship Id="rId7" Type="http://schemas.openxmlformats.org/officeDocument/2006/relationships/image" Target="../media/image3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4.emf"/><Relationship Id="rId7" Type="http://schemas.openxmlformats.org/officeDocument/2006/relationships/image" Target="../media/image3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4.emf"/><Relationship Id="rId7" Type="http://schemas.openxmlformats.org/officeDocument/2006/relationships/image" Target="../media/image3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hyperlink" Target="http://fasie.ru/press/fund/fond-esp/?sphrase_id=44616%20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mailto:Prokhorenkova.AS@fasie.r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Grinevsky.DA@fasie.ru" TargetMode="External"/><Relationship Id="rId5" Type="http://schemas.openxmlformats.org/officeDocument/2006/relationships/hyperlink" Target="mailto:Zhukova.VP@fasie.ru" TargetMode="External"/><Relationship Id="rId4" Type="http://schemas.openxmlformats.org/officeDocument/2006/relationships/hyperlink" Target="mailto:%20Zyubin.II@fasie.ru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online.fasie.ru/m/reporting-stage-tasks/reporting-stage-task/441062" TargetMode="Externa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online.fasie.ru/m/reporting-stage-tasks/reporting-stage-task/441062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emf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7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emf"/><Relationship Id="rId7" Type="http://schemas.openxmlformats.org/officeDocument/2006/relationships/image" Target="../media/image1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fd.nalog.ru/" TargetMode="External"/><Relationship Id="rId5" Type="http://schemas.openxmlformats.org/officeDocument/2006/relationships/hyperlink" Target="https://egrul.nalog.ru/index.html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emf"/><Relationship Id="rId7" Type="http://schemas.openxmlformats.org/officeDocument/2006/relationships/image" Target="../media/image1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hyperlink" Target="https://online.fasie.ru/m/reporting-stage-tasks/reporting-stage-task/441062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.emf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4"/>
          <p:cNvSpPr txBox="1"/>
          <p:nvPr/>
        </p:nvSpPr>
        <p:spPr>
          <a:xfrm>
            <a:off x="5593086" y="6098037"/>
            <a:ext cx="2058429" cy="2846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90" tIns="34290" rIns="34290" bIns="34290" numCol="1" anchor="t">
            <a:spAutoFit/>
          </a:bodyPr>
          <a:lstStyle>
            <a:lvl1pPr algn="ctr" defTabSz="816174">
              <a:defRPr sz="1400">
                <a:solidFill>
                  <a:srgbClr val="2980B9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80512" cy="51435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1691680" y="1747379"/>
            <a:ext cx="7488832" cy="146086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>
            <a:solidFill>
              <a:srgbClr val="DCE6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085" y="2179426"/>
            <a:ext cx="1533865" cy="753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111115" y="2107418"/>
            <a:ext cx="3061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договора для победителей программы «</a:t>
            </a:r>
            <a:r>
              <a:rPr lang="ru-RU" sz="1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Старт СОРП»</a:t>
            </a: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1141622" y="1562100"/>
            <a:ext cx="8002377" cy="1873746"/>
          </a:xfrm>
          <a:prstGeom prst="roundRect">
            <a:avLst>
              <a:gd name="adj" fmla="val 5000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982832"/>
            <a:ext cx="1763688" cy="3141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87" y="1847850"/>
            <a:ext cx="995336" cy="125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4067944" y="2179426"/>
            <a:ext cx="0" cy="753289"/>
          </a:xfrm>
          <a:prstGeom prst="line">
            <a:avLst/>
          </a:prstGeom>
          <a:ln w="38100">
            <a:solidFill>
              <a:srgbClr val="DCE6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138836"/>
            <a:ext cx="645032" cy="77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4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3454429" y="506570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748464" y="4731990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1544861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Технические требования к научно-техническому продукту (прототипу, опытному образцу), который должен быть разработан в рамках выполнения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НИОКР</a:t>
            </a:r>
          </a:p>
          <a:p>
            <a:pPr algn="just"/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Указываются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основные функциональные возможности научно-технического продукта (а также его составных частей, подсистем и пр., если продукт сложный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Указываются параметры, характеризующие качество выполнения продуктом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функций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(суммарно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пять - семь параметров в числовом выражении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Подробно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описать все параметры.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Уменьшать показатели относительно заявки нельзя, можно и нужно расширить и уточнить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использовать диапазоны и/или не более/не менее.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073642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393" y="1145873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1171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886407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00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485859" y="500841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4099" y="1491630"/>
            <a:ext cx="801637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Конструктивные требования к научно-техническому продукту, который должен быть получен в результате выполнения текущего этапа НИОКР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1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Описывается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внешний вид научно-технического продукта, а также указываются основные функциональные части продукта (отдельные устройства, приборы, механизмы, модули, подсистемы, компоненты, стадии технологического процесса и т.д.) и их назначение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Указываются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по прочности, эргономичности, надежности, технологичности и т.п. (требования не должны повторять параметры, указанные в п. 4.1.2), а также требования к материалам, исходным компонентам, сырью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Подробно описать все параметры.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Уменьшать показатели относительно заявки нельзя, можно и нужно расширить и уточнить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989775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285" y="1092132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9702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04726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38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2824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3210" y="548956"/>
            <a:ext cx="50060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1195" y="1203598"/>
            <a:ext cx="81603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применимо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заполняются разделы:</a:t>
            </a:r>
          </a:p>
          <a:p>
            <a:pPr algn="ctr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массогабаритным характеристикам научно-технического продукта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мощностным характеристикам научно-технического продукта – по потребляемой/производимой энергии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удельным характеристикам научно-технического продукта – на единицу производимой продукции – для машин и аппаратов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аппаратной части программных комплексов/программной части аппаратно-программных комплексов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условиям апробации, пилотного тестирования или использования научно-технического продукта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(при необходимости, если предъявляются специфические требования, например, функционирование при определённой температуре, влажности окружающей среды, атмосферном давлении, в условиях, незащищенных от атмосферных воздействий, специальных средах и т.п.). 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976325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942193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765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06769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80567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6383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64" y="401191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769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4429" y="500841"/>
            <a:ext cx="3658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</a:t>
            </a:r>
            <a:r>
              <a:rPr lang="ru-RU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04099" y="1544861"/>
            <a:ext cx="744030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Отчетность по НИОКР (перечень технической документации, разрабатываемой в процессе выполнения НИОКР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Выбрать отчеты из списка в системе (скопировать и вставить), которые будут разработаны в процессе выполнения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Название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отчетов не корректировать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«Научно-технические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отчеты» - обязательно, остальные отчеты выбираете исходя из проекта и работ в календарном плане.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параметры и характеристики в ТЗ нужно будет достигнуть и документально подтвердить по окончанию договора.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073642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1073642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74" y="2886407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252663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6" y="336383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7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42763" y="472637"/>
            <a:ext cx="19944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«Смета»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5576" y="1096420"/>
            <a:ext cx="818300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Оплата работ, выполняемых сторонними юридическими лицами, индивидуальными предпринимателями и физическими лицами – плательщиками налога на профессиональный доход</a:t>
            </a:r>
          </a:p>
          <a:p>
            <a:pPr algn="ctr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(не более 25% от суммы гранта, как по сумме, так и по объему работ в КП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 заполнить, если для выполнения работ календарного плана будут привлечены дополнительные организации и/или </a:t>
            </a:r>
            <a:r>
              <a:rPr lang="ru-RU" sz="12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самозанятые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нужно сформулировать так, чтобы они имели отношение к теме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договора.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дальнейшем договор с привлеченными организациями  и/или привлеченными </a:t>
            </a:r>
            <a:r>
              <a:rPr lang="ru-RU" sz="12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самозанятыми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должен быть именно в таких формулировках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Каждая работа должна быть в новой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строчке. Одна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работа- один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соисполнитель.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привлеченных организаций  и/или </a:t>
            </a:r>
            <a:r>
              <a:rPr lang="ru-RU" sz="12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самозанятых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должны быть отражены в календарном плане вместе с Вашими работами, на том этапе, на котором они будут выполнены (скопировать и вставить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нужно писать кто будет выполнять работу, отразить только саму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работу.</a:t>
            </a:r>
          </a:p>
          <a:p>
            <a:endParaRPr lang="ru-RU" sz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работы по договору выполняются собственными силами (штатными и внештатными сотрудниками), заполнять радел не нужно. </a:t>
            </a:r>
          </a:p>
          <a:p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325" y="883695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976325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62208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9822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0785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30357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11910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3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19224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«Смета»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576" y="1275606"/>
            <a:ext cx="784887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Материалы, сырье, комплектующие </a:t>
            </a:r>
            <a:endParaRPr lang="ru-RU" sz="1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средства гранта требуется приобрести материалы/ сырье/ комплектующие, то необходимо указать что планируете закупать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Внимание! оборудование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устройства, серверы, компьютеры, планшеты, смартфоны, инструменты, измерительные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приборы, машины, помещения 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пр. на средства гранта нельзя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покупать.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ИТ проектов возможна только покупка лицензионного ПО, если оно нужно, то необходимо написать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какое именно.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комплектующие не требуются,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не заполнять.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Комплектующие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предусмотрены для использования </a:t>
            </a:r>
            <a:r>
              <a:rPr lang="ru-RU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грантополучателем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 не привлеченными организациями. </a:t>
            </a:r>
          </a:p>
          <a:p>
            <a:pPr algn="just"/>
            <a:endParaRPr lang="ru-RU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153" y="967279"/>
            <a:ext cx="2921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51" y="972375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9662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362993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0" y="3343031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37" y="396381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1" y="4443958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8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37335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«Календарный план»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576" y="1275606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Заполняется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текущий год работы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длится 12 месяцев с даты подписания. 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Необходимо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описать работы (НИОКР), раскрывающие тему договора  Старт-1 или 2 (Например, исследование, разработка, тестирование, испытания, анализ, доработка и т.д.)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Каждый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3-5 развернутых предложения.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Если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смете предусмотрены работы сторонних организаций или соисполнителей, их работы необходимо указать в КП в тех же формулировках, как в смете (скопировать и вставить. Не нужно писать кто выполняет работу, только саму работу).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Работы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должны повторяться.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Коммерциализация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внедрение, партии, дизайн, сертификация, подача и оформление ИС, оформление отчетов, закупка, сайт, конференции и пр. из средств гранта не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оплачиваются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не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должны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быть в календарном плане.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Работы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которые уже выполнены с даты подачи заявки не нужно писать. Должны быть работы, которые будут выполняться на средства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гранта с даты подписания договора.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Нумерации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наименований этапов быть не должно быть, все работы через точку.</a:t>
            </a:r>
          </a:p>
          <a:p>
            <a:pPr algn="just"/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963836"/>
            <a:ext cx="2921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51" y="972375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1" y="1987625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242773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2691336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5" y="3266589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30" y="350785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31" y="415592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21" y="4519265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4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37335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«Таблица МИП»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4170" y="1952672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Планы развития предприятия (МИП-Малое Инновационное Предприятие). </a:t>
            </a:r>
            <a:endParaRPr lang="ru-RU" sz="1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заполнить все доступные для заполнения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поля (до  2030 года).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заполняются на каждый год, не нарастающим итогом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Предприятие должно развиваться </a:t>
            </a: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Показатели должны быть реалистичными и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достижимыми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Минимальные показатели см. по Положению о конкурсе</a:t>
            </a:r>
            <a:endParaRPr lang="ru-RU" sz="1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963836"/>
            <a:ext cx="2921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51" y="972375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2427734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6" y="2899299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3291830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96" y="3723878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466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37335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Согласование договора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7584" y="1131590"/>
            <a:ext cx="792088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Заполнить и проверить все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разделы договора в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системе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Нажать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кнопку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«ПОДАТЬ»</a:t>
            </a:r>
            <a:endParaRPr lang="ru-RU" sz="1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Проверка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 проходит удаленно (до 7 рабочих дней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наличии замечаний со стороны Фонда победитель обязуется устранить замечания и отправить договор на повторное согласование      в 3-дневный срок. </a:t>
            </a:r>
            <a:endParaRPr lang="ru-RU" sz="10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Общий срок согласования не должен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превышать (см. Положение):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календарных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дней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даты размещения итогов конкурса в случае, если победителем конкурса является юридическое лицо;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 календарных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дней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даты размещения итогов конкурса в случае, если победителем конкурса является физическое лицо. 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случаях нарушения сроков Фонд вправе отказать победителю конкурса в заключении договора гранта.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Обращаем внимание, что для подписания договора необходима ЭЦП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http://fasie.ru/press/fund/fond-esp/?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sphrase_id=44616%20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880116"/>
            <a:ext cx="2921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99" y="933148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209769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153" y="1648842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40879"/>
            <a:ext cx="2190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87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48464" y="4731990"/>
            <a:ext cx="3802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8787" y="528055"/>
            <a:ext cx="37335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Перечисление гранта</a:t>
            </a:r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7624" y="1512230"/>
            <a:ext cx="725722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ВНИМАНИЕ!</a:t>
            </a:r>
          </a:p>
          <a:p>
            <a:pPr algn="ctr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Средства гранта перечисляются:</a:t>
            </a: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После подписания Договора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После подписания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Соглашения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предоставлении информации о ходе реализации инновационного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проекта.</a:t>
            </a:r>
          </a:p>
          <a:p>
            <a:pPr algn="just"/>
            <a:endParaRPr lang="ru-RU" sz="1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подписания основного договора в системе появится вкладка «отчетность»,  в ней будет находиться Соглашение. Его нужно подписать.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 его подписания средства гранта не перечисляются см. положение о конкурсе</a:t>
            </a:r>
            <a:endParaRPr lang="ru-RU" sz="1400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880116"/>
            <a:ext cx="2921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699" y="933148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090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454429" y="637771"/>
            <a:ext cx="5769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Заявитель- Физическое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лицо (ФИО в протоколе)</a:t>
            </a:r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3306" y="483003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83568" y="1876980"/>
            <a:ext cx="1296144" cy="118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943872" y="3507854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971600" y="2931790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узел 25"/>
          <p:cNvSpPr/>
          <p:nvPr/>
        </p:nvSpPr>
        <p:spPr>
          <a:xfrm>
            <a:off x="933986" y="4227934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ашивка 27"/>
          <p:cNvSpPr/>
          <p:nvPr/>
        </p:nvSpPr>
        <p:spPr>
          <a:xfrm rot="5400000">
            <a:off x="7205916" y="934697"/>
            <a:ext cx="216024" cy="299281"/>
          </a:xfrm>
          <a:prstGeom prst="chevron">
            <a:avLst>
              <a:gd name="adj" fmla="val 73516"/>
            </a:avLst>
          </a:prstGeom>
          <a:solidFill>
            <a:srgbClr val="AB2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 rot="10800000">
            <a:off x="4644008" y="1050869"/>
            <a:ext cx="246404" cy="282961"/>
          </a:xfrm>
          <a:prstGeom prst="chevron">
            <a:avLst>
              <a:gd name="adj" fmla="val 73516"/>
            </a:avLst>
          </a:prstGeom>
          <a:solidFill>
            <a:srgbClr val="AB2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9" y="1635646"/>
            <a:ext cx="849694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Физические лица  – победители конкурса должны в срок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более </a:t>
            </a:r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20-и календарных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дней с даты утверждения результатов конкурса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зарегистрировать юридическое лицо, соответствующее критериям отнесения к субъектам малого предпринимательства в соответствии с Федеральным законом от 24.07.2007 г. № 209-ФЗ «О развитии малого и среднего предпринимательства в Российской Федерации», с которым заключается договор гранта. Созданное предприятие должно удовлетворять требованиям п. 3.1 Положения, а также следующим требованиям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физические лица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(руководитель и/или другие члены проектной команды), подавшие на конкурс заявку, утвержденную к финансированию, должны иметь суммарную долю в уставном капитале предприятия не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менее 51%;</a:t>
            </a: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физическое лицо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подавшее на конкурс заявку, утвержденную к финансированию, должно являться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руководителем предприятия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течение 5 рабочих дней с даты регистрации предприятия в Фонд должна быть направлена</a:t>
            </a: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выписка из Единого государственного реестра юридических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 (ЕГРЮЛ),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выданная ФНС России;</a:t>
            </a: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Электронный документ необходимо направить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указанием номера заявки на электронную почту prokhorenkova@fasie.ru</a:t>
            </a:r>
          </a:p>
        </p:txBody>
      </p:sp>
    </p:spTree>
    <p:extLst>
      <p:ext uri="{BB962C8B-B14F-4D97-AF65-F5344CB8AC3E}">
        <p14:creationId xmlns:p14="http://schemas.microsoft.com/office/powerpoint/2010/main" val="40171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smtClean="0">
                <a:solidFill>
                  <a:schemeClr val="tx1"/>
                </a:solidFill>
              </a:rPr>
              <a:t>Прохоренкова Анастасия Сергеевна</a:t>
            </a:r>
          </a:p>
          <a:p>
            <a:pPr lvl="0" algn="ctr"/>
            <a:r>
              <a:rPr lang="ru-RU" smtClean="0">
                <a:solidFill>
                  <a:schemeClr val="tx1"/>
                </a:solidFill>
              </a:rPr>
              <a:t>Центрального округа (только Москва и МО)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 bwMode="auto">
          <a:xfrm rot="16200000">
            <a:off x="1772592" y="-1172666"/>
            <a:ext cx="5112568" cy="7704856"/>
          </a:xfrm>
          <a:prstGeom prst="roundRect">
            <a:avLst>
              <a:gd name="adj" fmla="val 20106"/>
            </a:avLst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sp>
        <p:nvSpPr>
          <p:cNvPr id="24" name="Скругленный прямоугольник 23"/>
          <p:cNvSpPr/>
          <p:nvPr/>
        </p:nvSpPr>
        <p:spPr bwMode="auto">
          <a:xfrm>
            <a:off x="440704" y="173173"/>
            <a:ext cx="7632848" cy="2167581"/>
          </a:xfrm>
          <a:prstGeom prst="roundRect">
            <a:avLst>
              <a:gd name="adj" fmla="val 50000"/>
            </a:avLst>
          </a:prstGeom>
          <a:solidFill>
            <a:srgbClr val="F3F6F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lc="http://schemas.openxmlformats.org/drawingml/2006/lockedCanvas" xmlns:a16="http://schemas.microsoft.com/office/drawing/2014/main" xmlns="" id="{9A9931EE-9765-DCD0-5DF8-3B0BB7103353}"/>
              </a:ext>
            </a:extLst>
          </p:cNvPr>
          <p:cNvSpPr/>
          <p:nvPr/>
        </p:nvSpPr>
        <p:spPr>
          <a:xfrm>
            <a:off x="1205953" y="418700"/>
            <a:ext cx="6102351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Контакты ответственных сотрудников размещены в договоре на странице основные сведения.</a:t>
            </a:r>
            <a:endParaRPr lang="en-US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5365" y="1256964"/>
            <a:ext cx="7632848" cy="3338695"/>
          </a:xfrm>
          <a:prstGeom prst="rect">
            <a:avLst/>
          </a:prstGeom>
          <a:solidFill>
            <a:srgbClr val="F3F6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lc="http://schemas.openxmlformats.org/drawingml/2006/lockedCanvas" xmlns:a16="http://schemas.microsoft.com/office/drawing/2014/main" xmlns="" id="{9A9931EE-9765-DCD0-5DF8-3B0BB7103353}"/>
              </a:ext>
            </a:extLst>
          </p:cNvPr>
          <p:cNvSpPr/>
          <p:nvPr/>
        </p:nvSpPr>
        <p:spPr>
          <a:xfrm>
            <a:off x="4907871" y="2569512"/>
            <a:ext cx="3149969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Зюбин Илья Игоревич</a:t>
            </a:r>
          </a:p>
          <a:p>
            <a:pPr lvl="0" algn="ctr"/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Центрального (все, кроме </a:t>
            </a:r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Москвы)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endPara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Северо-Западного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</a:t>
            </a: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Доб. 116 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Zyubin.II@fasie.ru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lc="http://schemas.openxmlformats.org/drawingml/2006/lockedCanvas" xmlns:a16="http://schemas.microsoft.com/office/drawing/2014/main" xmlns="" id="{9A9931EE-9765-DCD0-5DF8-3B0BB7103353}"/>
              </a:ext>
            </a:extLst>
          </p:cNvPr>
          <p:cNvSpPr/>
          <p:nvPr/>
        </p:nvSpPr>
        <p:spPr>
          <a:xfrm>
            <a:off x="1306832" y="2564500"/>
            <a:ext cx="2423392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Жукова Виктория Петровна </a:t>
            </a:r>
            <a:endParaRPr lang="ru-RU" sz="12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Южного, </a:t>
            </a:r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Сибирского и </a:t>
            </a:r>
            <a:endPara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Уральского ФО</a:t>
            </a:r>
            <a:endParaRPr lang="ru-RU" sz="1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Доб. 173 </a:t>
            </a:r>
            <a:r>
              <a:rPr lang="en-US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Zhukova.VP@fasie.ru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A9931EE-9765-DCD0-5DF8-3B0BB7103353}"/>
              </a:ext>
            </a:extLst>
          </p:cNvPr>
          <p:cNvSpPr/>
          <p:nvPr/>
        </p:nvSpPr>
        <p:spPr>
          <a:xfrm>
            <a:off x="4630706" y="1748756"/>
            <a:ext cx="348904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Гриневский Дмитрий Анатольевич</a:t>
            </a:r>
          </a:p>
          <a:p>
            <a:pPr lvl="0" algn="ctr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Приволжского, Северо-Кавказского, Дальневосточного </a:t>
            </a:r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</a:t>
            </a:r>
          </a:p>
          <a:p>
            <a:pPr lvl="0"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Доб.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175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Grinevsky.DA@fasie.ru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lc="http://schemas.openxmlformats.org/drawingml/2006/lockedCanvas" xmlns:a16="http://schemas.microsoft.com/office/drawing/2014/main" xmlns="" id="{9A9931EE-9765-DCD0-5DF8-3B0BB7103353}"/>
              </a:ext>
            </a:extLst>
          </p:cNvPr>
          <p:cNvSpPr/>
          <p:nvPr/>
        </p:nvSpPr>
        <p:spPr>
          <a:xfrm>
            <a:off x="874784" y="1748757"/>
            <a:ext cx="328748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Прохоренкова Анастасия Сергеевна</a:t>
            </a:r>
          </a:p>
          <a:p>
            <a:pPr lvl="0" algn="ctr"/>
            <a:r>
              <a:rPr lang="ru-RU" sz="1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Москва</a:t>
            </a:r>
            <a:endParaRPr lang="ru-RU" sz="1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Доб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138 (</a:t>
            </a:r>
            <a:r>
              <a:rPr lang="en-US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7"/>
              </a:rPr>
              <a:t>Prokhorenkova.AS@fasie.ru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lc="http://schemas.openxmlformats.org/drawingml/2006/lockedCanvas" xmlns:a16="http://schemas.microsoft.com/office/drawing/2014/main" xmlns="" id="{9A9931EE-9765-DCD0-5DF8-3B0BB7103353}"/>
              </a:ext>
            </a:extLst>
          </p:cNvPr>
          <p:cNvSpPr/>
          <p:nvPr/>
        </p:nvSpPr>
        <p:spPr>
          <a:xfrm>
            <a:off x="2051719" y="987574"/>
            <a:ext cx="4680521" cy="30777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Общий номер +7 (495) 249-249-2</a:t>
            </a:r>
            <a:endParaRPr lang="en-US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 bwMode="auto">
          <a:xfrm>
            <a:off x="445365" y="3769141"/>
            <a:ext cx="7512265" cy="1342691"/>
          </a:xfrm>
          <a:prstGeom prst="roundRect">
            <a:avLst>
              <a:gd name="adj" fmla="val 50000"/>
            </a:avLst>
          </a:prstGeom>
          <a:solidFill>
            <a:srgbClr val="F3F6F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lc="http://schemas.openxmlformats.org/drawingml/2006/lockedCanvas" xmlns:a16="http://schemas.microsoft.com/office/drawing/2014/main" xmlns="" id="{9A9931EE-9765-DCD0-5DF8-3B0BB7103353}"/>
              </a:ext>
            </a:extLst>
          </p:cNvPr>
          <p:cNvSpPr/>
          <p:nvPr/>
        </p:nvSpPr>
        <p:spPr>
          <a:xfrm>
            <a:off x="1213581" y="1295351"/>
            <a:ext cx="6454763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Контакты кураторов по регионам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lc="http://schemas.openxmlformats.org/drawingml/2006/lockedCanvas" xmlns:a16="http://schemas.microsoft.com/office/drawing/2014/main" xmlns="" id="{9A9931EE-9765-DCD0-5DF8-3B0BB7103353}"/>
              </a:ext>
            </a:extLst>
          </p:cNvPr>
          <p:cNvSpPr/>
          <p:nvPr/>
        </p:nvSpPr>
        <p:spPr>
          <a:xfrm>
            <a:off x="1133487" y="3769142"/>
            <a:ext cx="6390841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случае технических проблем просим обращаться в службу технической поддержки: support@fasie.ru, тел.: +7 (495) 249-249-2 доб. 196 </a:t>
            </a:r>
          </a:p>
        </p:txBody>
      </p:sp>
    </p:spTree>
    <p:extLst>
      <p:ext uri="{BB962C8B-B14F-4D97-AF65-F5344CB8AC3E}">
        <p14:creationId xmlns:p14="http://schemas.microsoft.com/office/powerpoint/2010/main" val="25141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 bwMode="auto">
          <a:xfrm rot="16200000">
            <a:off x="2355540" y="-652822"/>
            <a:ext cx="4032448" cy="6305128"/>
          </a:xfrm>
          <a:prstGeom prst="roundRect">
            <a:avLst>
              <a:gd name="adj" fmla="val 20106"/>
            </a:avLst>
          </a:prstGeom>
          <a:solidFill>
            <a:schemeClr val="bg1"/>
          </a:solidFill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1259632" y="1347614"/>
            <a:ext cx="6967613" cy="2266376"/>
            <a:chOff x="-990139" y="1052883"/>
            <a:chExt cx="8535005" cy="2776207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-990139" y="1052884"/>
              <a:ext cx="1576122" cy="983739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pPr lvl="0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Сайт</a:t>
              </a:r>
            </a:p>
            <a:p>
              <a:pPr lvl="0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Фонда:</a:t>
              </a:r>
            </a:p>
            <a:p>
              <a:pPr lvl="0" defTabSz="121917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smtClean="0">
                  <a:solidFill>
                    <a:srgbClr val="6492C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fasie.ru</a:t>
              </a:r>
              <a:endParaRPr lang="ru-RU" sz="1400" b="1" dirty="0">
                <a:solidFill>
                  <a:srgbClr val="649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695031" y="1052883"/>
              <a:ext cx="2606731" cy="90483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Telegram</a:t>
              </a:r>
            </a:p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канал</a:t>
              </a:r>
            </a:p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strike="noStrike" kern="1200" cap="none" spc="0" normalizeH="0" baseline="0" noProof="0" dirty="0" smtClean="0">
                  <a:ln>
                    <a:noFill/>
                  </a:ln>
                  <a:solidFill>
                    <a:srgbClr val="6492C4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t.me</a:t>
              </a:r>
              <a:r>
                <a:rPr lang="en-US" sz="1400" dirty="0">
                  <a:solidFill>
                    <a:srgbClr val="6492C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/</a:t>
              </a:r>
              <a:r>
                <a:rPr kumimoji="0" lang="en-US" sz="1400" b="1" i="0" strike="noStrike" kern="1200" cap="none" spc="0" normalizeH="0" baseline="0" noProof="0" dirty="0" smtClean="0">
                  <a:ln>
                    <a:noFill/>
                  </a:ln>
                  <a:solidFill>
                    <a:srgbClr val="6492C4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fasietalks</a:t>
              </a:r>
              <a:endParaRPr kumimoji="0" lang="ru-RU" sz="1400" b="1" i="0" strike="noStrike" kern="1200" cap="none" spc="0" normalizeH="0" baseline="0" noProof="0" dirty="0">
                <a:ln>
                  <a:noFill/>
                </a:ln>
                <a:solidFill>
                  <a:srgbClr val="6492C4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476100" y="1052883"/>
              <a:ext cx="3068766" cy="983739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9pPr>
            </a:lstStyle>
            <a:p>
              <a:r>
                <a:rPr lang="ru-RU" sz="14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Группа</a:t>
              </a:r>
            </a:p>
            <a:p>
              <a:r>
                <a:rPr lang="ru-RU" sz="1400" dirty="0" err="1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Вконтакте</a:t>
              </a:r>
              <a:r>
                <a:rPr lang="ru-RU" sz="1400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  <a:endPara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r>
                <a:rPr lang="ru-RU" sz="1400" dirty="0">
                  <a:solidFill>
                    <a:srgbClr val="6492C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vk.com/</a:t>
              </a:r>
              <a:r>
                <a:rPr lang="ru-RU" sz="1400" b="1" dirty="0" err="1">
                  <a:solidFill>
                    <a:srgbClr val="6492C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fondfasie</a:t>
              </a:r>
              <a:endParaRPr lang="ru-RU" sz="1400" b="1" dirty="0">
                <a:solidFill>
                  <a:srgbClr val="6492C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9" name="Picture 2" descr="H:\Downloads\qr-cod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9050" y="1934948"/>
              <a:ext cx="1894141" cy="18941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3" descr="H:\Downloads\qr-code (1)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90139" y="1934949"/>
              <a:ext cx="1894141" cy="18941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5" descr="H:\Downloads\qr-code (3)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7845" y="1934949"/>
              <a:ext cx="1894143" cy="18941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393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454429" y="637771"/>
            <a:ext cx="5769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Заявитель Юридическое лицо (в протоколе ООО)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5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11728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83568" y="1876980"/>
            <a:ext cx="1296144" cy="118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696087" y="1995686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>
            <a:off x="731538" y="2417168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Блок-схема: узел 36"/>
          <p:cNvSpPr/>
          <p:nvPr/>
        </p:nvSpPr>
        <p:spPr>
          <a:xfrm>
            <a:off x="731538" y="2859782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Нашивка 39"/>
          <p:cNvSpPr/>
          <p:nvPr/>
        </p:nvSpPr>
        <p:spPr>
          <a:xfrm rot="5400000">
            <a:off x="7205916" y="934697"/>
            <a:ext cx="216024" cy="299281"/>
          </a:xfrm>
          <a:prstGeom prst="chevron">
            <a:avLst>
              <a:gd name="adj" fmla="val 73516"/>
            </a:avLst>
          </a:prstGeom>
          <a:solidFill>
            <a:srgbClr val="AB2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Нашивка 40"/>
          <p:cNvSpPr/>
          <p:nvPr/>
        </p:nvSpPr>
        <p:spPr>
          <a:xfrm rot="10800000">
            <a:off x="4355976" y="1270578"/>
            <a:ext cx="246404" cy="282961"/>
          </a:xfrm>
          <a:prstGeom prst="chevron">
            <a:avLst>
              <a:gd name="adj" fmla="val 73516"/>
            </a:avLst>
          </a:prstGeom>
          <a:solidFill>
            <a:srgbClr val="AB21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600" y="1936333"/>
            <a:ext cx="74168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Проверьте, что ООО находится в реестре МСП на текущий момент.</a:t>
            </a:r>
          </a:p>
          <a:p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Можно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сразу оформлять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(см. презентацию далее)</a:t>
            </a:r>
          </a:p>
          <a:p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должен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быть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подан на проверку не более чем через 10 календарных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дней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даты утверждения результатов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конкурса.</a:t>
            </a:r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2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Блок-схема: узел 33"/>
          <p:cNvSpPr/>
          <p:nvPr/>
        </p:nvSpPr>
        <p:spPr>
          <a:xfrm>
            <a:off x="403274" y="1608947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804099" y="1490792"/>
            <a:ext cx="801637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оговор оформляется в электронной системе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online.fasie.ru </a:t>
            </a:r>
          </a:p>
          <a:p>
            <a:pPr algn="just"/>
            <a:endParaRPr lang="ru-RU" sz="14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Информация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заявки автоматически переносится в разделы договора</a:t>
            </a:r>
            <a:r>
              <a:rPr lang="ru-RU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/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Поля договора в системе </a:t>
            </a:r>
            <a:r>
              <a:rPr lang="ru-RU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можно и 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нужно корректировать</a:t>
            </a:r>
            <a:r>
              <a:rPr lang="ru-RU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Корректировки должны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соответствовать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требованиям Фонда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оформлению договора (см. презентацию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далее) </a:t>
            </a:r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Согласование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 - это проверка договора на соответствие требованиям Фонда.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не соответствующий требованиям Фонда подписан не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будет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Блок-схема: узел 36"/>
          <p:cNvSpPr/>
          <p:nvPr/>
        </p:nvSpPr>
        <p:spPr>
          <a:xfrm>
            <a:off x="403274" y="2067694"/>
            <a:ext cx="216024" cy="211662"/>
          </a:xfrm>
          <a:prstGeom prst="flowChartConnector">
            <a:avLst/>
          </a:prstGeom>
          <a:gradFill flip="none" rotWithShape="1">
            <a:gsLst>
              <a:gs pos="0">
                <a:srgbClr val="B61B81">
                  <a:shade val="30000"/>
                  <a:satMod val="115000"/>
                </a:srgbClr>
              </a:gs>
              <a:gs pos="50000">
                <a:srgbClr val="B61B81">
                  <a:shade val="67500"/>
                  <a:satMod val="115000"/>
                </a:srgbClr>
              </a:gs>
              <a:gs pos="100000">
                <a:srgbClr val="B61B8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563888" y="531619"/>
            <a:ext cx="36378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Договора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6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76325"/>
            <a:ext cx="2984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195400"/>
            <a:ext cx="2444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74" y="257175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74" y="314781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23" y="372387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22" y="422793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31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457" y="441785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359062" y="418700"/>
            <a:ext cx="46963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Внимательно заполнить и  </a:t>
            </a:r>
            <a:endParaRPr lang="ru-RU" sz="1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проверить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поля договора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167699"/>
            <a:ext cx="29845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992" y="1347614"/>
            <a:ext cx="2444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04098" y="1707654"/>
            <a:ext cx="787235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«Информация об исполнителе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Название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предприятия (краткое и полное),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в Выписке из ЕГРЮЛ (заглавными буквами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Юридический адрес, как в Выписке из ЕГРЮЛ (полностью, включая кв., </a:t>
            </a:r>
            <a:r>
              <a:rPr lang="ru-RU" sz="14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., пом. и прочее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Должность руководителя, как в Выписке из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ЕГРЮЛ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Реквизиты банка, как в справке из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банка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ОКВЭДы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как в выписке из ЕГРЮЛ, обязательно наличие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72.19 «Научные исследования и разработки в области естественных и технических наук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Учредители, как в Выписке из ЕГРЮЛ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3" y="2236982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3" y="2622629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3" y="304920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3" y="350785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2" y="3939902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81" y="451596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7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fld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0" y="217318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522" y="483003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05485" y="1794446"/>
            <a:ext cx="8208912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Выписка из ЕГРЮЛ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–электронный документ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выданный ФНС РФ не ранее чем за 6 месяцев до даты подачи договора. (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https://egrul.nalog.ru/index.html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Выписка из реестра МСП -  (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https://ofd.nalog.ru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/>
              </a:rPr>
              <a:t>/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Учредительные документы- Скан-копия всех страниц Устава (если Устав типовой, нужно приложить типовую форму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Банковская справка о наличии банковского счета- документ, подтверждающий наличие банковского счета </a:t>
            </a:r>
            <a:r>
              <a:rPr lang="ru-RU" sz="12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грантополучателя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(обязательно заверенный печатью банка и подписью сотрудника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Документы, подтверждающие полномочия представителя – приказ или решение о назначении руководителя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Декларация о соответствии участника требованиям, установленным условиями конкурса –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выгрузить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печатную </a:t>
            </a:r>
            <a:r>
              <a:rPr lang="ru-RU" sz="1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форму. Прикрепите </a:t>
            </a:r>
            <a:r>
              <a:rPr lang="ru-RU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скан-копию подписанного документа в формате PDF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500841"/>
            <a:ext cx="50901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Прикрепить цветные копии 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документов –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ОДИН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 ОДИН файл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страницы </a:t>
            </a:r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перевернуты в одну сторону!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345512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374789"/>
            <a:ext cx="2444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43" y="1851670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45" y="278777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09" y="336383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38" y="386789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39" y="422793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9" y="235572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127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517505" y="500841"/>
            <a:ext cx="2624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«Сотрудники» </a:t>
            </a:r>
            <a:endParaRPr lang="ru-RU" sz="1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5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1131590"/>
            <a:ext cx="799288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команда  оплачивается из средств гранта по статье сметы «Заработная плата</a:t>
            </a:r>
            <a:r>
              <a:rPr lang="ru-RU" sz="1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»*</a:t>
            </a:r>
            <a:endParaRPr lang="ru-RU" sz="1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Должности (научные) сотрудников (штатные и внештатные (ГПХ)) выполняющих НИОКР. </a:t>
            </a: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Научная команда в заявке, которую оценивали эксперты, должна быть в договоре. </a:t>
            </a: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необходимости список научных сотрудников можно расширить. 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средств гранта оплачиваются: руководитель ООО, бухгалтер, научный руководитель, научные сотрудники, программисты, инженеры и пр. научные должности. 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оплачиваются: Менеджеры, начальники отделов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заместители,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коммерческие директора, финансовые директора,  дизайнеры, продавцы, юристы, экономисты, помощники и пр. 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Должности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должны быть на русском языке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1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Приложить согласия на обработку персональных данных на всех сотрудников. </a:t>
            </a:r>
          </a:p>
          <a:p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ru-RU" sz="1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Самозанятые</a:t>
            </a:r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не входят в раздел «сотрудники» и не являются членами команды.</a:t>
            </a:r>
          </a:p>
          <a:p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1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Самозанятые</a:t>
            </a:r>
            <a:r>
              <a:rPr lang="ru-RU" sz="1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могут оплачиваться, как привлеченные специалисты по статье сметы «Оплата работ, выполняемых сторонними юридическими лицами, ИП и плательщиками НПД».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716" y="869962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588" y="885922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2925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51013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62" y="3086985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72387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4" y="415592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fld id="{A92A03AA-6E46-4389-A822-5C399B9CE619}" type="slidenum">
              <a:rPr lang="ru-RU" sz="1400" smtClean="0">
                <a:solidFill>
                  <a:prstClr val="black">
                    <a:tint val="75000"/>
                  </a:prst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8</a:t>
            </a:fld>
            <a:endParaRPr lang="ru-RU" sz="1400" dirty="0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454689" y="555526"/>
            <a:ext cx="4501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«Основные сведения»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539552" y="1203598"/>
            <a:ext cx="8280920" cy="370442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4000" indent="0" algn="ctr">
              <a:spcBef>
                <a:spcPts val="600"/>
              </a:spcBef>
              <a:buNone/>
            </a:pPr>
            <a:r>
              <a:rPr lang="en-US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Средства гранта выделяются  </a:t>
            </a: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на НИОКР.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НИР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научно-исследовательская работа. 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научная работа, связанная с исследованиями, экспериментами, обобщением и анализом данных/информации. </a:t>
            </a:r>
            <a:r>
              <a:rPr lang="ru-RU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опытно-конструкторская работа – комплекс мероприятий, направленных на разработку конструкторской и технологической документации, изготовление по ним опытного образца, а также проведение испытаний опытного образца изделия с последующей корректировкой 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документации</a:t>
            </a: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ВНИМАНИЕ! Не оплачивается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готовая продукция/изделия, партии, серии, промышленные, лабораторные, опытно-промышленные образцы и 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пр. Не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 быть коммерческого названия ни в одном разделе  договора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Результатом может быть прототип или опытный образец. </a:t>
            </a:r>
            <a:endParaRPr lang="ru-RU" sz="11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0" indent="0" algn="just">
              <a:spcBef>
                <a:spcPts val="600"/>
              </a:spcBef>
              <a:buNone/>
            </a:pP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Название НИОКР 1-ого года (этапа) реализации проекта СТАРТ-1 – это тема договора на Старт-1. 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(Например, «Разработка и испытания или тестирование опытного образца или прототипа ……»)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длится 12 месяцев с даты подписания.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Далее </a:t>
            </a: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техническое задание и календарный план должны соответствовать теме </a:t>
            </a:r>
            <a:r>
              <a:rPr lang="ru-RU" sz="11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Название НИОКР 2-ого года (этапа) реализации проекта – это планируемые работы на следующий год  СТАРТ-2 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(Например, «Доработка и 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испытания/тестирование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опытного образца или прототипа ….»). </a:t>
            </a:r>
          </a:p>
          <a:p>
            <a:pPr marL="254000" indent="0" algn="just">
              <a:spcBef>
                <a:spcPts val="600"/>
              </a:spcBef>
              <a:buNone/>
            </a:pP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Старт-2 не предполагается, можно поставить прочерк ( - 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912444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933148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43" y="2583318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06" y="3219822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43" y="4083665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04" y="1544861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79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60" y="195486"/>
            <a:ext cx="909028" cy="44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4659982"/>
            <a:ext cx="576064" cy="432048"/>
          </a:xfrm>
        </p:spPr>
        <p:txBody>
          <a:bodyPr/>
          <a:lstStyle/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31" y="195486"/>
            <a:ext cx="1125537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1587076" y="339502"/>
            <a:ext cx="1075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03648" y="611977"/>
            <a:ext cx="1479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«СТАРТ»</a:t>
            </a:r>
            <a:endParaRPr lang="ru-RU" sz="2400" b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5" name="Picture 2" descr="H:\ПРОЕКТЫ\2023 06 13 Общая презентация\Стрелка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5686"/>
            <a:ext cx="466605" cy="5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83568" y="1876980"/>
            <a:ext cx="1296144" cy="1187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599334" y="500841"/>
            <a:ext cx="3651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 «Техническое задание»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Заполняется </a:t>
            </a:r>
            <a:r>
              <a:rPr lang="ru-RU" sz="1400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текущий </a:t>
            </a:r>
            <a:r>
              <a:rPr lang="ru-RU" sz="1400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 (договор) работы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Договор длится 12 месяцев с даты подписания. 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 параметры и характеристики в ТЗ нужно будет </a:t>
            </a:r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достигнуть и документально подтвердить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окончании Старт-1 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выполнения </a:t>
            </a:r>
            <a:r>
              <a:rPr lang="ru-RU" sz="14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НИОКР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цель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формируется из названия НИОКР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(см. тему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договора Старт-1 (или Старт-2) в повелительном наклонении (например,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Разработать и испытать…). </a:t>
            </a:r>
          </a:p>
          <a:p>
            <a:pPr algn="just"/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Далее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нужно указать основные научно-технические проблемы, на решение которых направлено выполнение НИОКР этого года. </a:t>
            </a:r>
            <a:r>
              <a:rPr lang="ru-RU" sz="1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и задачи, а технические проблемы, которые решаете. </a:t>
            </a:r>
          </a:p>
          <a:p>
            <a:pPr algn="just"/>
            <a:endParaRPr lang="ru-RU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Назначение научно-технического продукта </a:t>
            </a:r>
            <a:r>
              <a:rPr lang="ru-RU" sz="1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В разделе должно быть 2 абзаца: области применения разрабатываемой продукции и категории потенциальных потребителей.</a:t>
            </a:r>
          </a:p>
          <a:p>
            <a:pPr algn="just"/>
            <a:r>
              <a:rPr lang="ru-RU" sz="1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Конкретные </a:t>
            </a:r>
            <a:r>
              <a:rPr lang="ru-RU" sz="14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указывать не нужно.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658" y="933148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933148"/>
            <a:ext cx="2492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0617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266337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832596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49144"/>
            <a:ext cx="2190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705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19967</TotalTime>
  <Words>2114</Words>
  <Application>Microsoft Office PowerPoint</Application>
  <PresentationFormat>Экран (16:9)</PresentationFormat>
  <Paragraphs>310</Paragraphs>
  <Slides>21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FASIE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Овчинников</dc:creator>
  <cp:lastModifiedBy>Прохоренкова Анастасия Сергеевна</cp:lastModifiedBy>
  <cp:revision>195</cp:revision>
  <cp:lastPrinted>2023-06-14T08:53:35Z</cp:lastPrinted>
  <dcterms:created xsi:type="dcterms:W3CDTF">2021-09-10T11:53:32Z</dcterms:created>
  <dcterms:modified xsi:type="dcterms:W3CDTF">2023-12-01T08:26:56Z</dcterms:modified>
</cp:coreProperties>
</file>